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8"/>
  </p:notesMasterIdLst>
  <p:sldIdLst>
    <p:sldId id="256" r:id="rId2"/>
    <p:sldId id="266" r:id="rId3"/>
    <p:sldId id="268" r:id="rId4"/>
    <p:sldId id="269" r:id="rId5"/>
    <p:sldId id="270" r:id="rId6"/>
    <p:sldId id="271" r:id="rId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490A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08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91404-BF08-4509-884B-A3EE32A7D260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FA1F9-A801-4DC1-940E-D0C89875AC5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A1F9-A801-4DC1-940E-D0C89875AC5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A13E4C-8E13-48D8-82D3-1E8F17B30129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F5F05F3-DE92-49BF-A7E3-BA6D8E51D4E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BA57A6-78DA-4738-A0F3-A18CE6269050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065B73-CB31-4ACB-8B92-D5E0E56FA1D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00298D-DF10-45EE-AEB5-8B80485B823D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3BDBED-5F8E-42FF-B7D3-08CEA9E316A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941B4C-3256-4B0B-B097-0B9454AB48FA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2921D7-ECD6-4FC8-B616-847B0B845CC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B75AC9-C0EB-4FF0-9796-0DB5A0B038E0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2865E0-9D7C-40AB-B790-B7D05E7FCCC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4CCEE2-BEC9-448B-AF5E-04DF61D83D23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B0E159-A79D-451F-8601-396582F5C7C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46F523-E62B-4F97-9D15-991C616E0983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BCFAEC-5CD1-4D32-B25A-CE4F9323FD1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28B8B1-C94E-420B-8E15-5F678465FBC3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F3C983-9517-45C9-A3A6-BDB71DA7E1B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5F76A0-B590-47A4-8493-EB8D13E105BE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10F82-4C20-4C73-9283-073989B80E0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DDA197DC-0838-46E4-8665-2D309928C925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BD3FDC-0B72-4573-9EF6-60C5E2C9400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090403-6057-43B3-91E4-E5D902FA00BF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29E9DC-A6CC-4F7B-A029-890AFDC99C8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9EBD4F-AC03-445B-9FFB-291134003788}" type="datetimeFigureOut">
              <a:rPr lang="pl-PL" smtClean="0"/>
              <a:pPr>
                <a:defRPr/>
              </a:pPr>
              <a:t>17.09.2018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3CF9CC-7FB4-4193-BEF0-36A2D1DE1B6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66868" y="1772816"/>
            <a:ext cx="5105400" cy="16287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BA490A"/>
                </a:solidFill>
              </a:rPr>
              <a:t>KONCEPCJA PRACY SZKOŁY PODSTAWOWEJ NR 12 W GDAŃSKU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19475" y="4365625"/>
            <a:ext cx="5108575" cy="9144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  <a:buClr>
                <a:srgbClr val="EB641B"/>
              </a:buClr>
              <a:buFont typeface="Wingdings 2" pitchFamily="18" charset="2"/>
              <a:buNone/>
            </a:pPr>
            <a:r>
              <a:rPr lang="pl-PL" sz="1500" b="1" i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TWORZENIU KONCEPCJI PRACY UCZESTNICZYLI NAUCZYCIELE, UCZNIOWIE, RODZICE</a:t>
            </a:r>
          </a:p>
          <a:p>
            <a:pPr marR="0">
              <a:lnSpc>
                <a:spcPct val="80000"/>
              </a:lnSpc>
              <a:buClr>
                <a:srgbClr val="EB641B"/>
              </a:buClr>
              <a:buFont typeface="Wingdings 2" pitchFamily="18" charset="2"/>
              <a:buNone/>
            </a:pPr>
            <a:r>
              <a:rPr lang="pl-PL" sz="1500" b="1" i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Wrzesień , </a:t>
            </a:r>
            <a:r>
              <a:rPr lang="pl-PL" sz="1500" b="1" i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2018r</a:t>
            </a:r>
            <a:r>
              <a:rPr lang="pl-PL" sz="1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9220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92150"/>
            <a:ext cx="36004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913"/>
            <a:ext cx="8183563" cy="1655762"/>
          </a:xfrm>
        </p:spPr>
        <p:txBody>
          <a:bodyPr>
            <a:normAutofit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4000" b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MISJA SZKOŁY</a:t>
            </a:r>
          </a:p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l-PL" sz="4000" b="1" dirty="0">
              <a:solidFill>
                <a:srgbClr val="BA49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172450" cy="54006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600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 Europie, w Polsce, w Gdańsku, w szkole:</a:t>
            </a:r>
            <a:r>
              <a:rPr lang="pl-PL" sz="2700" dirty="0" smtClean="0">
                <a:solidFill>
                  <a:srgbClr val="BA490A"/>
                </a:solidFill>
              </a:rPr>
              <a:t/>
            </a:r>
            <a:br>
              <a:rPr lang="pl-PL" sz="2700" dirty="0" smtClean="0">
                <a:solidFill>
                  <a:srgbClr val="BA490A"/>
                </a:solidFill>
              </a:rPr>
            </a:br>
            <a:r>
              <a:rPr lang="pl-PL" sz="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pl-PL" sz="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pl-PL" sz="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pl-PL" sz="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pl-PL" sz="1600" dirty="0" smtClean="0">
                <a:solidFill>
                  <a:schemeClr val="accent5"/>
                </a:solidFill>
              </a:rPr>
              <a:t>preferujemy różnorodne formy kształcące postawę świadomego swoich praw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 i obowiązków obywatela, który postępuje w duchu tolerancji,  potrafi radzić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 sobie w zmieniającym się współczesnym świecie, dokonuje właściwych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 wyborów, bierze odpowiedzialność za swoje działania i niesie pomoc innym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dążymy do osiągnięcia przez uczniów wysokich wyników nauczania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szanujemy prawa dziecka i człowieka, wszystkie dzieci są równe wobec prawa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 i równo traktowane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wspomagamy wszystkich uczniów zapewniając im różnorodne formy pomocy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 psychologiczno-pedagogicznej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wspieramy uczniów oraz rodziny materialnie i socjalnie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wspomagamy  rodziców w procesie wychowania dzieci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współpracujemy z rodzicami, środowiskiem lokalnym, instytucjami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  wspierającymi funkcjonowanie szkoły</a:t>
            </a:r>
            <a:endParaRPr lang="pl-PL" sz="1600" dirty="0">
              <a:solidFill>
                <a:schemeClr val="accent5"/>
              </a:solidFill>
            </a:endParaRPr>
          </a:p>
        </p:txBody>
      </p:sp>
      <p:pic>
        <p:nvPicPr>
          <p:cNvPr id="10244" name="Obraz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23749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183562" cy="47525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l-PL" sz="4900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 uczniowie :</a:t>
            </a:r>
            <a:br>
              <a:rPr lang="pl-PL" sz="4900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900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900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pl-PL" sz="2200" dirty="0" smtClean="0">
                <a:solidFill>
                  <a:schemeClr val="accent5"/>
                </a:solidFill>
              </a:rPr>
              <a:t>czują się w szkole bezpiecznie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-rozwijają  swoje zainteresowania, pasje </a:t>
            </a:r>
            <a:r>
              <a:rPr lang="pl-PL" sz="2200" dirty="0" smtClean="0">
                <a:solidFill>
                  <a:schemeClr val="accent5"/>
                </a:solidFill>
              </a:rPr>
              <a:t>i talenty</a:t>
            </a:r>
            <a:r>
              <a:rPr lang="pl-PL" sz="2200" dirty="0" smtClean="0">
                <a:solidFill>
                  <a:schemeClr val="accent5"/>
                </a:solidFill>
              </a:rPr>
              <a:t/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- osiągają wysokie wyniki nauczania 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- osiągają sukcesy w konkursach, turniejach, zawodach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- bezinteresownie podejmują  działania  na rzecz pomocy innym 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- dbają o kulturę języka 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1800" dirty="0" smtClean="0">
                <a:solidFill>
                  <a:schemeClr val="accent5"/>
                </a:solidFill>
              </a:rPr>
              <a:t/>
            </a:r>
            <a:br>
              <a:rPr lang="pl-PL" sz="1800" dirty="0" smtClean="0">
                <a:solidFill>
                  <a:schemeClr val="accent5"/>
                </a:solidFill>
              </a:rPr>
            </a:br>
            <a:r>
              <a:rPr lang="pl-PL" sz="18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pl-PL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50" y="188913"/>
            <a:ext cx="8183563" cy="1584325"/>
          </a:xfrm>
        </p:spPr>
        <p:txBody>
          <a:bodyPr>
            <a:noAutofit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000" b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MODEL </a:t>
            </a:r>
          </a:p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000" b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ABSOLWENTA SZKOŁY</a:t>
            </a:r>
            <a:endParaRPr lang="pl-PL" sz="4000" b="1" dirty="0">
              <a:solidFill>
                <a:srgbClr val="BA49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7716019" cy="4392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400" dirty="0" smtClean="0">
                <a:solidFill>
                  <a:schemeClr val="accent5"/>
                </a:solidFill>
              </a:rPr>
              <a:t>- jest prawym i świadomym obywatelem Rzeczpospolitej  Polskiej</a:t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> </a:t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>- ma poczucie własnej wartości i godności </a:t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/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>- jest aktywny, twórczy i ciekawy świata </a:t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/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>- jest tolerancyjny i empatyczny</a:t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/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>- współpracuje z innymi</a:t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/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2400" dirty="0" smtClean="0">
                <a:solidFill>
                  <a:schemeClr val="accent5"/>
                </a:solidFill>
              </a:rPr>
              <a:t>- ceni życie jako fundamentalną wartość </a:t>
            </a:r>
            <a:br>
              <a:rPr lang="pl-PL" sz="2400" dirty="0" smtClean="0">
                <a:solidFill>
                  <a:schemeClr val="accent5"/>
                </a:solidFill>
              </a:rPr>
            </a:b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8183563" cy="1196975"/>
          </a:xfrm>
        </p:spPr>
        <p:txBody>
          <a:bodyPr>
            <a:noAutofit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000" b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Nauczyciel</a:t>
            </a:r>
          </a:p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000" b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w naszej szkole</a:t>
            </a:r>
            <a:r>
              <a:rPr lang="pl-PL" sz="4000" b="1" u="sng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endParaRPr lang="pl-PL" sz="4000" b="1" u="sng" dirty="0">
              <a:solidFill>
                <a:srgbClr val="BA49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183562" cy="590495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1600" dirty="0" smtClean="0">
                <a:solidFill>
                  <a:schemeClr val="accent5"/>
                </a:solidFill>
              </a:rPr>
              <a:t>- posiada wysokie kwalifikacje i systematycznie je </a:t>
            </a:r>
            <a:r>
              <a:rPr lang="pl-PL" sz="1600" dirty="0" smtClean="0">
                <a:solidFill>
                  <a:schemeClr val="accent5"/>
                </a:solidFill>
              </a:rPr>
              <a:t>podwyższa, co </a:t>
            </a:r>
            <a:r>
              <a:rPr lang="pl-PL" sz="1600" dirty="0" smtClean="0">
                <a:solidFill>
                  <a:schemeClr val="accent5"/>
                </a:solidFill>
              </a:rPr>
              <a:t>wpływa na podniesienie jakości pracy szkoły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800" dirty="0" smtClean="0">
                <a:solidFill>
                  <a:schemeClr val="accent5"/>
                </a:solidFill>
              </a:rPr>
              <a:t/>
            </a:r>
            <a:br>
              <a:rPr lang="pl-PL" sz="1800" dirty="0" smtClean="0">
                <a:solidFill>
                  <a:schemeClr val="accent5"/>
                </a:solidFill>
              </a:rPr>
            </a:br>
            <a:r>
              <a:rPr lang="pl-PL" sz="1800" dirty="0" smtClean="0">
                <a:solidFill>
                  <a:schemeClr val="accent5"/>
                </a:solidFill>
              </a:rPr>
              <a:t>- </a:t>
            </a:r>
            <a:r>
              <a:rPr lang="pl-PL" sz="1600" dirty="0" smtClean="0">
                <a:solidFill>
                  <a:schemeClr val="accent5"/>
                </a:solidFill>
              </a:rPr>
              <a:t>motywuje uczniów do nauki i rozwijania zainteresowań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jest ich doradcą i przewodnikiem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wspomaga dzieci w ich rozwoju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szanuje godność i indywidualność swoich wychowanków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wspiera rodziców w procesie wychowania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jest twórczy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 troszczy się o kulturę języka i jest odpowiedzialny za słowo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>-wzmacnia aktywność i zainteresowania czytelnicze  </a:t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913"/>
            <a:ext cx="8183563" cy="954087"/>
          </a:xfrm>
        </p:spPr>
        <p:txBody>
          <a:bodyPr>
            <a:noAutofit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6000" b="1" dirty="0" smtClean="0">
                <a:solidFill>
                  <a:srgbClr val="BA49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Nasi Rodzice:</a:t>
            </a:r>
            <a:endParaRPr lang="pl-PL" sz="6000" b="1" dirty="0">
              <a:solidFill>
                <a:srgbClr val="BA49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280400" cy="43205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pl-PL" sz="2000" dirty="0" smtClean="0">
                <a:solidFill>
                  <a:schemeClr val="accent5"/>
                </a:solidFill>
              </a:rPr>
              <a:t>wychowują dzieci w poszanowaniu wartości moralnych</a:t>
            </a:r>
            <a:br>
              <a:rPr lang="pl-PL" sz="2000" dirty="0" smtClean="0">
                <a:solidFill>
                  <a:schemeClr val="accent5"/>
                </a:solidFill>
              </a:rPr>
            </a:br>
            <a:r>
              <a:rPr lang="pl-PL" sz="2000" dirty="0" smtClean="0">
                <a:solidFill>
                  <a:schemeClr val="accent5"/>
                </a:solidFill>
              </a:rPr>
              <a:t>-są wzorem dla swoich dzieci</a:t>
            </a:r>
            <a:br>
              <a:rPr lang="pl-PL" sz="2000" dirty="0" smtClean="0">
                <a:solidFill>
                  <a:schemeClr val="accent5"/>
                </a:solidFill>
              </a:rPr>
            </a:br>
            <a:r>
              <a:rPr lang="pl-PL" sz="2000" dirty="0" smtClean="0">
                <a:solidFill>
                  <a:schemeClr val="accent5"/>
                </a:solidFill>
              </a:rPr>
              <a:t>-inicjują w szkole działania służące rozwojowi ich dzieci</a:t>
            </a:r>
            <a:br>
              <a:rPr lang="pl-PL" sz="2000" dirty="0" smtClean="0">
                <a:solidFill>
                  <a:schemeClr val="accent5"/>
                </a:solidFill>
              </a:rPr>
            </a:br>
            <a:r>
              <a:rPr lang="pl-PL" sz="2700" dirty="0" smtClean="0">
                <a:solidFill>
                  <a:schemeClr val="accent5"/>
                </a:solidFill>
              </a:rPr>
              <a:t>- </a:t>
            </a:r>
            <a:r>
              <a:rPr lang="pl-PL" sz="2200" dirty="0" smtClean="0">
                <a:solidFill>
                  <a:schemeClr val="accent5"/>
                </a:solidFill>
              </a:rPr>
              <a:t>uczestniczą w działaniach podejmowanych przez 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  szkołę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/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- wspomagają szkołę w organizacji przyjaznych warunków 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  pracy dzieci 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/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>- współpracują z nauczycielami , dyrekcją w atmosferze wzajemnego  zrozumienia i szacunku </a:t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2200" dirty="0" smtClean="0">
                <a:solidFill>
                  <a:schemeClr val="accent5"/>
                </a:solidFill>
              </a:rPr>
              <a:t/>
            </a:r>
            <a:br>
              <a:rPr lang="pl-PL" sz="22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5"/>
                </a:solidFill>
              </a:rPr>
              <a:t/>
            </a:r>
            <a:br>
              <a:rPr lang="pl-PL" sz="1600" dirty="0" smtClean="0">
                <a:solidFill>
                  <a:schemeClr val="accent5"/>
                </a:solidFill>
              </a:rPr>
            </a:br>
            <a:r>
              <a:rPr lang="pl-PL" sz="1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pl-PL" sz="1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pl-PL" sz="16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1723</TotalTime>
  <Words>86</Words>
  <Application>Microsoft Office PowerPoint</Application>
  <PresentationFormat>Pokaz na ekranie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KONCEPCJA PRACY SZKOŁY PODSTAWOWEJ NR 12 W GDAŃSKU </vt:lpstr>
      <vt:lpstr>My w Europie, w Polsce, w Gdańsku, w szkole:   - preferujemy różnorodne formy kształcące postawę świadomego swoich praw    i obowiązków obywatela, który postępuje w duchu tolerancji,  potrafi radzić    sobie w zmieniającym się współczesnym świecie, dokonuje właściwych   wyborów, bierze odpowiedzialność za swoje działania i niesie pomoc innym   - dążymy do osiągnięcia przez uczniów wysokich wyników nauczania  - szanujemy prawa dziecka i człowieka, wszystkie dzieci są równe wobec prawa    i równo traktowane   - wspomagamy wszystkich uczniów zapewniając im różnorodne formy pomocy   psychologiczno-pedagogicznej   - wspieramy uczniów oraz rodziny materialnie i socjalnie   - wspomagamy  rodziców w procesie wychowania dzieci   - współpracujemy z rodzicami, środowiskiem lokalnym, instytucjami   wspierającymi funkcjonowanie szkoły</vt:lpstr>
      <vt:lpstr>  Nasi uczniowie :  -czują się w szkole bezpiecznie -rozwijają  swoje zainteresowania, pasje i talenty - osiągają wysokie wyniki nauczania  - osiągają sukcesy w konkursach, turniejach, zawodach - bezinteresownie podejmują  działania  na rzecz pomocy innym  - dbają o kulturę języka    </vt:lpstr>
      <vt:lpstr>- jest prawym i świadomym obywatelem Rzeczpospolitej  Polskiej   - ma poczucie własnej wartości i godności   - jest aktywny, twórczy i ciekawy świata   - jest tolerancyjny i empatyczny  - współpracuje z innymi  - ceni życie jako fundamentalną wartość   </vt:lpstr>
      <vt:lpstr>- posiada wysokie kwalifikacje i systematycznie je podwyższa, co wpływa na podniesienie jakości pracy szkoły   - motywuje uczniów do nauki i rozwijania zainteresowań   - jest ich doradcą i przewodnikiem   - wspomaga dzieci w ich rozwoju   - szanuje godność i indywidualność swoich wychowanków  - wspiera rodziców w procesie wychowania  - jest twórczy   - troszczy się o kulturę języka i jest odpowiedzialny za słowo -wzmacnia aktywność i zainteresowania czytelnicze    </vt:lpstr>
      <vt:lpstr>-wychowują dzieci w poszanowaniu wartości moralnych -są wzorem dla swoich dzieci -inicjują w szkole działania służące rozwojowi ich dzieci - uczestniczą w działaniach podejmowanych przez    szkołę  - wspomagają szkołę w organizacji przyjaznych warunków    pracy dzieci   - współpracują z nauczycielami , dyrekcją w atmosferze wzajemnego  zrozumienia i szacunku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 PRACY SZKOŁY PODSTAWOWEJ NR 12 W GDAŃSKU</dc:title>
  <dc:creator>Iwona Furmańczuk</dc:creator>
  <cp:lastModifiedBy>Kasia</cp:lastModifiedBy>
  <cp:revision>202</cp:revision>
  <dcterms:created xsi:type="dcterms:W3CDTF">2011-09-07T06:36:38Z</dcterms:created>
  <dcterms:modified xsi:type="dcterms:W3CDTF">2018-09-17T17:50:29Z</dcterms:modified>
</cp:coreProperties>
</file>